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6" r:id="rId4"/>
    <p:sldId id="268" r:id="rId5"/>
    <p:sldId id="258" r:id="rId6"/>
    <p:sldId id="259" r:id="rId7"/>
    <p:sldId id="260" r:id="rId8"/>
    <p:sldId id="262" r:id="rId9"/>
    <p:sldId id="278" r:id="rId10"/>
    <p:sldId id="261" r:id="rId11"/>
    <p:sldId id="283" r:id="rId12"/>
    <p:sldId id="284" r:id="rId13"/>
    <p:sldId id="282" r:id="rId14"/>
    <p:sldId id="277" r:id="rId15"/>
    <p:sldId id="263" r:id="rId16"/>
    <p:sldId id="279" r:id="rId17"/>
    <p:sldId id="264" r:id="rId18"/>
    <p:sldId id="281" r:id="rId19"/>
    <p:sldId id="265" r:id="rId20"/>
    <p:sldId id="266" r:id="rId21"/>
    <p:sldId id="267" r:id="rId22"/>
    <p:sldId id="285" r:id="rId23"/>
    <p:sldId id="288" r:id="rId24"/>
    <p:sldId id="287" r:id="rId25"/>
    <p:sldId id="273" r:id="rId26"/>
    <p:sldId id="274" r:id="rId27"/>
    <p:sldId id="275" r:id="rId28"/>
  </p:sldIdLst>
  <p:sldSz cx="12192000" cy="6858000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346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e76b0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18e76b0e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18e76b0e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e76b0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18e76b0e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18e76b0e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8e76b0e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18e76b0e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18e76b0e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e76b0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18e76b0e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18e76b0e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8e76b0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18e76b0e2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18e76b0e2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26" name="Google Shape;22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8e76b0e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8e76b0e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18e76b0e2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e76b0e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18e76b0e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26" name="Google Shape;22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e76b0e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18e76b0e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26" name="Google Shape;22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e76b0e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18e76b0e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8e76b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18e76b0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18e76b0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3" name="Google Shape;173;g718e76b0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8e76b0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18e76b0e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18e76b0e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8e76b0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18e76b0e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18e76b0e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Advanced SQL 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queries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dirty="0" smtClean="0"/>
              <a:t>statement, </a:t>
            </a:r>
          </a:p>
          <a:p>
            <a:pPr marL="456915" lvl="0" indent="284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 smtClean="0"/>
              <a:t> </a:t>
            </a:r>
            <a:r>
              <a:rPr lang="en-US" sz="1800" dirty="0"/>
              <a:t>groups rows that have the same values into summary rows, like "find the number of customers in each country".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GROUP BY statement </a:t>
            </a:r>
            <a:r>
              <a:rPr lang="en-US" dirty="0"/>
              <a:t>- examples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844061" y="2831948"/>
            <a:ext cx="10363200" cy="2592906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6915" lvl="0">
              <a:lnSpc>
                <a:spcPct val="115000"/>
              </a:lnSpc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SELECT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bg2">
                    <a:lumMod val="75000"/>
                  </a:schemeClr>
                </a:solidFill>
              </a:rPr>
              <a:t>column_name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(s)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bg2">
                    <a:lumMod val="75000"/>
                  </a:schemeClr>
                </a:solidFill>
              </a:rPr>
              <a:t>table_name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bg2">
                    <a:lumMod val="75000"/>
                  </a:schemeClr>
                </a:solidFill>
              </a:rPr>
              <a:t>condition /optional/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GROUP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BY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bg2">
                    <a:lumMod val="75000"/>
                  </a:schemeClr>
                </a:solidFill>
              </a:rPr>
              <a:t>column_name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(s)</a:t>
            </a:r>
            <a:br>
              <a:rPr lang="en-US" sz="1800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ORDER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BY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bg2">
                    <a:lumMod val="75000"/>
                  </a:schemeClr>
                </a:solidFill>
              </a:rPr>
              <a:t>column_name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(s</a:t>
            </a:r>
            <a:r>
              <a:rPr lang="en-US" sz="1800" i="1" dirty="0" smtClean="0">
                <a:solidFill>
                  <a:schemeClr val="bg2">
                    <a:lumMod val="75000"/>
                  </a:schemeClr>
                </a:solidFill>
              </a:rPr>
              <a:t>) /optional/ </a:t>
            </a:r>
            <a:endParaRPr sz="2400" b="1" dirty="0">
              <a:solidFill>
                <a:schemeClr val="bg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GROUP BY statement </a:t>
            </a:r>
            <a:r>
              <a:rPr lang="en-US" dirty="0"/>
              <a:t>- examples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0500" y="1343832"/>
            <a:ext cx="109053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Below is a selection from the "Customers" table in the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Northwind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sample database: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7" y="1923464"/>
            <a:ext cx="9572478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/>
              <a:t>The following SQL statement lists the number of customers in each country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GROUP BY statement </a:t>
            </a:r>
            <a:r>
              <a:rPr lang="en-US" dirty="0"/>
              <a:t>- examples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773722" y="2524217"/>
            <a:ext cx="10363200" cy="1880729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6915" lvl="0">
              <a:lnSpc>
                <a:spcPct val="115000"/>
              </a:lnSpc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), Country</a:t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Customers</a:t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Country;</a:t>
            </a:r>
            <a:endParaRPr sz="2400" b="1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77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returns the average value of the column in parenthesis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FROM 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917850" y="41845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FROM 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GROUP BY 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625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Find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the average value of product calories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of the products in the database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Find the average value of products` price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Find the average price of the products that are some kind of milk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Find the average calories of the products that have price lower than 10</a:t>
            </a: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5. Find the average value of product calories grouping the products by their price</a:t>
            </a: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6. Find the average value of product price groping the products by their calories</a:t>
            </a: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971265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err="1"/>
              <a:t>Agregate</a:t>
            </a:r>
            <a:r>
              <a:rPr lang="en-US" dirty="0"/>
              <a:t> functions - </a:t>
            </a:r>
            <a:r>
              <a:rPr lang="en-US" dirty="0" smtClean="0"/>
              <a:t>task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7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returns the max value of a given table column. Can be combined with a WHERE clause.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MAX(column_name) FROM table_name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product with the highest calories value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most expensive product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most expensive product with calories value less than 100</a:t>
            </a:r>
          </a:p>
          <a:p>
            <a:pPr marL="914115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24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err="1"/>
              <a:t>Agregate</a:t>
            </a:r>
            <a:r>
              <a:rPr lang="en-US" dirty="0"/>
              <a:t> functions - </a:t>
            </a:r>
            <a:r>
              <a:rPr lang="en-US" dirty="0" smtClean="0"/>
              <a:t>task</a:t>
            </a:r>
            <a:endParaRPr dirty="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80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returns the lowest value of the records in a given table column. </a:t>
            </a: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Also can be combined with a WHERE clause.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983241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MIN(column_name) FROM table_name;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product with the lowest calories value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least expensive product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  <a:sym typeface="Arial"/>
              </a:rPr>
              <a:t>Find the least expensive product with calories value more than 100</a:t>
            </a:r>
          </a:p>
          <a:p>
            <a:pPr marL="914115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24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err="1"/>
              <a:t>Agregate</a:t>
            </a:r>
            <a:r>
              <a:rPr lang="en-US" dirty="0"/>
              <a:t> functions - </a:t>
            </a:r>
            <a:r>
              <a:rPr lang="en-US" dirty="0" smtClean="0"/>
              <a:t>task</a:t>
            </a:r>
            <a:endParaRPr dirty="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98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returns the sum of the values of the records in a given table column. </a:t>
            </a: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6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be used with  a WHERE clause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sz="1600" b="1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be used with a GROUP BY … </a:t>
            </a:r>
            <a:endParaRPr sz="1600" b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SUM(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FROM 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7" y="1371604"/>
            <a:ext cx="4085088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None/>
            </a:pPr>
            <a:r>
              <a:rPr lang="en-US" sz="2400" b="1" dirty="0" smtClean="0"/>
              <a:t>Basic SQL </a:t>
            </a:r>
            <a:r>
              <a:rPr lang="en-US" sz="2400" b="1" dirty="0" err="1" smtClean="0"/>
              <a:t>quieries</a:t>
            </a:r>
            <a:endParaRPr lang="en-US" sz="2400" b="1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 dirty="0"/>
              <a:t>	</a:t>
            </a:r>
            <a:r>
              <a:rPr lang="en-US" sz="2400" dirty="0" smtClean="0"/>
              <a:t>Order By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 dirty="0" smtClean="0"/>
              <a:t>	Limit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 dirty="0" smtClean="0"/>
              <a:t>	Where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 dirty="0" smtClean="0"/>
              <a:t>	Where 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 dirty="0" smtClean="0"/>
              <a:t>	Where Subqueries</a:t>
            </a: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None/>
            </a:pPr>
            <a:endParaRPr lang="bg-BG" dirty="0" smtClean="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" name="Google Shape;151;p14"/>
          <p:cNvSpPr txBox="1">
            <a:spLocks/>
          </p:cNvSpPr>
          <p:nvPr/>
        </p:nvSpPr>
        <p:spPr>
          <a:xfrm>
            <a:off x="5387159" y="1453665"/>
            <a:ext cx="4085088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 sz="3398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 sz="3198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 sz="2998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 sz="2798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 sz="2598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2665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2665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2665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2665" b="0" i="0" u="none" strike="noStrike" cap="none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21212"/>
              </a:lnSpc>
              <a:spcBef>
                <a:spcPts val="1200"/>
              </a:spcBef>
              <a:buFont typeface="Roboto"/>
              <a:buNone/>
            </a:pPr>
            <a:r>
              <a:rPr lang="en-US" sz="2400" b="1" dirty="0" smtClean="0"/>
              <a:t>Aggregate functions</a:t>
            </a:r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Sum</a:t>
            </a:r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Max</a:t>
            </a:r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Min</a:t>
            </a:r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Avg</a:t>
            </a:r>
            <a:endParaRPr lang="en-US" sz="2400" dirty="0" smtClean="0"/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Group By</a:t>
            </a:r>
          </a:p>
          <a:p>
            <a:pPr marL="0" indent="0">
              <a:lnSpc>
                <a:spcPct val="121212"/>
              </a:lnSpc>
              <a:spcBef>
                <a:spcPts val="0"/>
              </a:spcBef>
              <a:buFont typeface="Roboto"/>
              <a:buNone/>
            </a:pPr>
            <a:r>
              <a:rPr lang="en-US" sz="2400" dirty="0" smtClean="0"/>
              <a:t>	Distinct</a:t>
            </a:r>
          </a:p>
          <a:p>
            <a:pPr marL="0" indent="0">
              <a:lnSpc>
                <a:spcPct val="121212"/>
              </a:lnSpc>
              <a:spcBef>
                <a:spcPts val="1200"/>
              </a:spcBef>
              <a:buFont typeface="Roboto"/>
              <a:buNone/>
            </a:pP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sz="48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clause</a:t>
            </a:r>
            <a:endParaRPr sz="48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WHERE IN …</a:t>
            </a:r>
            <a:endParaRPr dirty="0"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endParaRPr lang="en-US" sz="2400" dirty="0" smtClean="0"/>
          </a:p>
          <a:p>
            <a:pPr marL="0" lvl="0" indent="0">
              <a:spcAft>
                <a:spcPts val="600"/>
              </a:spcAft>
              <a:buNone/>
            </a:pPr>
            <a:endParaRPr lang="en-US" sz="2400" dirty="0"/>
          </a:p>
          <a:p>
            <a:pPr marL="0" lvl="0" indent="0">
              <a:spcAft>
                <a:spcPts val="600"/>
              </a:spcAft>
              <a:buNone/>
            </a:pPr>
            <a:endParaRPr lang="en-US" sz="2400" dirty="0" smtClean="0"/>
          </a:p>
          <a:p>
            <a:pPr marL="0" lvl="0" indent="0">
              <a:spcAft>
                <a:spcPts val="600"/>
              </a:spcAft>
              <a:buNone/>
            </a:pPr>
            <a:endParaRPr lang="en-US" sz="2400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sz="2400" dirty="0" smtClean="0"/>
              <a:t>Used  to </a:t>
            </a:r>
            <a:r>
              <a:rPr lang="en-US" sz="2400" dirty="0"/>
              <a:t>specify multiple possible values for a </a:t>
            </a:r>
            <a:r>
              <a:rPr lang="en-US" sz="2400" dirty="0" smtClean="0"/>
              <a:t>column to filter result of a SQL query.</a:t>
            </a:r>
            <a:endParaRPr sz="2400"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WHERE IN clause</a:t>
            </a:r>
            <a:endParaRPr dirty="0"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WHERE IN …</a:t>
            </a:r>
            <a:endParaRPr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902746" y="4859174"/>
            <a:ext cx="10363200" cy="943748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>
                <a:solidFill>
                  <a:schemeClr val="dk1"/>
                </a:solidFill>
              </a:rPr>
              <a:t>SELECT * FROM </a:t>
            </a:r>
            <a:r>
              <a:rPr lang="en-US" sz="1800" dirty="0" smtClean="0">
                <a:solidFill>
                  <a:schemeClr val="dk1"/>
                </a:solidFill>
              </a:rPr>
              <a:t>products</a:t>
            </a:r>
            <a:endParaRPr lang="en-US" sz="1800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</a:rPr>
              <a:t>category_id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(2, 3)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902746" y="3805094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rgbClr val="595959"/>
                </a:solidFill>
              </a:rPr>
              <a:t>Find the products that belong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TO MORE THAN </a:t>
            </a:r>
            <a:r>
              <a:rPr lang="en-US" sz="1800" b="1" dirty="0" smtClean="0">
                <a:solidFill>
                  <a:srgbClr val="595959"/>
                </a:solidFill>
              </a:rPr>
              <a:t>ONE</a:t>
            </a:r>
            <a:r>
              <a:rPr lang="en-US" sz="1800" b="1" dirty="0" smtClean="0">
                <a:solidFill>
                  <a:srgbClr val="595959"/>
                </a:solidFill>
              </a:rPr>
              <a:t> specific category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5;p25"/>
          <p:cNvSpPr txBox="1"/>
          <p:nvPr/>
        </p:nvSpPr>
        <p:spPr>
          <a:xfrm>
            <a:off x="386931" y="2426636"/>
            <a:ext cx="10363200" cy="943748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dirty="0">
                <a:solidFill>
                  <a:schemeClr val="dk1"/>
                </a:solidFill>
              </a:rPr>
              <a:t>SELECT * FROM </a:t>
            </a:r>
            <a:r>
              <a:rPr lang="en-US" sz="1800" dirty="0" smtClean="0">
                <a:solidFill>
                  <a:schemeClr val="dk1"/>
                </a:solidFill>
              </a:rPr>
              <a:t>products</a:t>
            </a:r>
            <a:endParaRPr lang="en-US" sz="1800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</a:rPr>
              <a:t>category_id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= 2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246;p25"/>
          <p:cNvSpPr txBox="1"/>
          <p:nvPr/>
        </p:nvSpPr>
        <p:spPr>
          <a:xfrm>
            <a:off x="386931" y="1372556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rgbClr val="595959"/>
                </a:solidFill>
              </a:rPr>
              <a:t>Find the products that belong to one specific category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8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528200" y="1427209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Advanced SQL queries</a:t>
            </a:r>
            <a:endParaRPr sz="48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8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Advanced SQL queries</a:t>
            </a:r>
            <a:endParaRPr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61300" y="1538654"/>
            <a:ext cx="10316400" cy="341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</a:rPr>
              <a:t>Find the products that have price higher than the average product price from the records in the products table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</a:rPr>
              <a:t>Find the products with lower calories value than the average calories of the products in the database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lang="en-US" sz="1800" dirty="0" smtClean="0">
              <a:solidFill>
                <a:srgbClr val="595959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lang="en-US" sz="1800" dirty="0" smtClean="0">
              <a:solidFill>
                <a:srgbClr val="595959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lang="en-US" sz="1800" dirty="0" smtClean="0">
              <a:solidFill>
                <a:srgbClr val="595959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dirty="0"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16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3" name="Google Shape;303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Basic SQL queries</a:t>
            </a:r>
            <a:endParaRPr sz="48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1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smtClean="0"/>
              <a:t>Basic SQL queries</a:t>
            </a:r>
            <a:endParaRPr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61300" y="1538654"/>
            <a:ext cx="10316400" cy="341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</a:rPr>
              <a:t>Given table products select all products and order them from the most expensive to less expensive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From the products table – select all product names and prices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Find the product with id = 12. Don’t forget to stop the </a:t>
            </a:r>
            <a:r>
              <a:rPr lang="en-US" sz="1800" dirty="0" err="1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quierying</a:t>
            </a: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after the </a:t>
            </a:r>
            <a:r>
              <a:rPr lang="en-US" sz="1800" dirty="0" err="1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resukt</a:t>
            </a: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is found!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Find the 5 most expensive products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smtClean="0">
                <a:solidFill>
                  <a:srgbClr val="595959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Find the 3 less caloric products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lang="en-US" sz="1800" dirty="0" smtClean="0">
              <a:solidFill>
                <a:srgbClr val="595959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lang="en-US" sz="1800" dirty="0" smtClean="0">
              <a:solidFill>
                <a:srgbClr val="595959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endParaRPr dirty="0"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Font typeface="Arial"/>
              <a:buAutoNum type="arabicPeriod"/>
            </a:pPr>
            <a:r>
              <a:rPr lang="en-US" sz="1800" dirty="0"/>
              <a:t>An aggregate function performs a calculation on a set of values, and returns a single value. Except for COUNT(*), aggregate functions ignore null values</a:t>
            </a:r>
            <a:r>
              <a:rPr lang="en-US" sz="1800" dirty="0" smtClean="0"/>
              <a:t>.</a:t>
            </a: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None/>
            </a:pP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800" dirty="0"/>
              <a:t>Aggregate functions are often used with the </a:t>
            </a:r>
            <a:r>
              <a:rPr lang="en-US" sz="1800" b="1" dirty="0"/>
              <a:t>GROUP BY</a:t>
            </a:r>
            <a:r>
              <a:rPr lang="en-US" sz="1800" dirty="0"/>
              <a:t> clause of the </a:t>
            </a:r>
            <a:r>
              <a:rPr lang="en-US" sz="1800" b="1" dirty="0"/>
              <a:t>SELECT</a:t>
            </a:r>
            <a:r>
              <a:rPr lang="en-US" sz="1800" dirty="0"/>
              <a:t> statement.</a:t>
            </a:r>
            <a:endParaRPr sz="2400" dirty="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returns the records in a given table. Often used with a WHERE clause…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COUNT(*) FROM table_name; 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Count the records in the products table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Count the records in the units table</a:t>
            </a:r>
            <a:endParaRPr lang="bg-BG" sz="180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Count the records that are some kind of milk present in the products table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Count the records that are some kind of juice from the products table</a:t>
            </a:r>
          </a:p>
          <a:p>
            <a:pPr marL="799815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115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24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 err="1"/>
              <a:t>Agregate</a:t>
            </a:r>
            <a:r>
              <a:rPr lang="en-US" dirty="0"/>
              <a:t> functions - </a:t>
            </a:r>
            <a:r>
              <a:rPr lang="en-US" dirty="0" smtClean="0"/>
              <a:t>task</a:t>
            </a:r>
            <a:endParaRPr dirty="0"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943116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913</Words>
  <Application>Microsoft Office PowerPoint</Application>
  <PresentationFormat>По избор</PresentationFormat>
  <Paragraphs>302</Paragraphs>
  <Slides>27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27</vt:i4>
      </vt:variant>
    </vt:vector>
  </HeadingPairs>
  <TitlesOfParts>
    <vt:vector size="33" baseType="lpstr">
      <vt:lpstr>Arial</vt:lpstr>
      <vt:lpstr>Roboto</vt:lpstr>
      <vt:lpstr>Calibri</vt:lpstr>
      <vt:lpstr>Noto Sans Symbols</vt:lpstr>
      <vt:lpstr>Consolas</vt:lpstr>
      <vt:lpstr>1_SoftUni3_1</vt:lpstr>
      <vt:lpstr>Advanced SQL  queries </vt:lpstr>
      <vt:lpstr>Table of Contents</vt:lpstr>
      <vt:lpstr>Презентация на PowerPoint</vt:lpstr>
      <vt:lpstr>Basic SQL queries</vt:lpstr>
      <vt:lpstr>Презентация на PowerPoint</vt:lpstr>
      <vt:lpstr>Agregate functions</vt:lpstr>
      <vt:lpstr>Презентация на PowerPoint</vt:lpstr>
      <vt:lpstr>Agregate functions - examples</vt:lpstr>
      <vt:lpstr>Agregate functions - task</vt:lpstr>
      <vt:lpstr>GROUP BY statement - examples</vt:lpstr>
      <vt:lpstr>GROUP BY statement - examples</vt:lpstr>
      <vt:lpstr>GROUP BY statement - examples</vt:lpstr>
      <vt:lpstr>Agregate functions - examples</vt:lpstr>
      <vt:lpstr>Agregate functions - task</vt:lpstr>
      <vt:lpstr>Agregate functions - examples</vt:lpstr>
      <vt:lpstr>Agregate functions - task</vt:lpstr>
      <vt:lpstr>Agregate functions - examples</vt:lpstr>
      <vt:lpstr>Agregate functions - task</vt:lpstr>
      <vt:lpstr>Agregate functions - examples</vt:lpstr>
      <vt:lpstr>Презентация на PowerPoint</vt:lpstr>
      <vt:lpstr>WHERE IN clause</vt:lpstr>
      <vt:lpstr>WHERE IN …</vt:lpstr>
      <vt:lpstr>Презентация на PowerPoint</vt:lpstr>
      <vt:lpstr>Advanced SQL queries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SQL  queries</dc:title>
  <dc:creator>Milena</dc:creator>
  <cp:lastModifiedBy>Ariel</cp:lastModifiedBy>
  <cp:revision>14</cp:revision>
  <dcterms:modified xsi:type="dcterms:W3CDTF">2021-02-24T20:33:30Z</dcterms:modified>
</cp:coreProperties>
</file>